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7" r:id="rId3"/>
    <p:sldId id="266" r:id="rId4"/>
    <p:sldId id="281" r:id="rId5"/>
    <p:sldId id="277" r:id="rId6"/>
    <p:sldId id="278" r:id="rId7"/>
    <p:sldId id="279" r:id="rId8"/>
    <p:sldId id="275" r:id="rId9"/>
    <p:sldId id="264" r:id="rId10"/>
    <p:sldId id="276" r:id="rId11"/>
    <p:sldId id="282" r:id="rId12"/>
    <p:sldId id="280" r:id="rId14"/>
    <p:sldId id="260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004B23"/>
    <a:srgbClr val="CCECFF"/>
    <a:srgbClr val="103E1D"/>
    <a:srgbClr val="BCD02F"/>
    <a:srgbClr val="BCD030"/>
    <a:srgbClr val="ED711D"/>
    <a:srgbClr val="FFCCCC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716" y="-744"/>
      </p:cViewPr>
      <p:guideLst>
        <p:guide orient="horz" pos="2160"/>
        <p:guide pos="3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5400000">
            <a:off x="9494305" y="2626204"/>
            <a:ext cx="44473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#</a:t>
            </a:r>
            <a:r>
              <a:rPr lang="ru-RU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школа101нн</a:t>
            </a:r>
            <a:endParaRPr lang="ru-RU" sz="4400" b="1" dirty="0">
              <a:solidFill>
                <a:srgbClr val="BCD02F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697" y="2116182"/>
            <a:ext cx="11201994" cy="298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u="sng" dirty="0">
                <a:solidFill>
                  <a:srgbClr val="ED7D31"/>
                </a:solidFill>
                <a:latin typeface="Calibri" panose="020F0502020204030204" charset="0"/>
                <a:cs typeface="Calibri" panose="020F0502020204030204" charset="0"/>
              </a:rPr>
              <a:t>Информация, по вопросам </a:t>
            </a:r>
            <a:endParaRPr lang="ru-RU" sz="4000" b="1" u="sng" dirty="0">
              <a:solidFill>
                <a:srgbClr val="ED7D31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lvl="0" algn="ctr"/>
            <a:r>
              <a:rPr lang="ru-RU" sz="4000" b="1" u="sng" dirty="0">
                <a:solidFill>
                  <a:srgbClr val="ED7D31"/>
                </a:solidFill>
                <a:latin typeface="Calibri" panose="020F0502020204030204" charset="0"/>
                <a:cs typeface="Calibri" panose="020F0502020204030204" charset="0"/>
              </a:rPr>
              <a:t>приёма в школу</a:t>
            </a:r>
            <a:endParaRPr lang="ru-RU" sz="4000" b="1" u="sng" dirty="0">
              <a:solidFill>
                <a:srgbClr val="ED7D31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«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Об организации приёма 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1 класс 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</a:t>
            </a:r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2025-2026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учебном году»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2036" y="200890"/>
            <a:ext cx="9330522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Муниципальное бюджетное общеобразовательное учреждение 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lt"/>
            </a:endParaRPr>
          </a:p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«Школа № 101имени </a:t>
            </a:r>
            <a:r>
              <a:rPr lang="ru-RU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Е.Е.Дейч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»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442" y="235601"/>
            <a:ext cx="1847896" cy="170007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Текстовое поле 1"/>
          <p:cNvSpPr txBox="1"/>
          <p:nvPr/>
        </p:nvSpPr>
        <p:spPr>
          <a:xfrm>
            <a:off x="1906270" y="168275"/>
            <a:ext cx="8044180" cy="10934700"/>
          </a:xfrm>
          <a:prstGeom prst="rect">
            <a:avLst/>
          </a:prstGeom>
        </p:spPr>
        <p:txBody>
          <a:bodyPr>
            <a:noAutofit/>
          </a:bodyPr>
          <a:p>
            <a:pPr algn="ctr" defTabSz="266700"/>
            <a:r>
              <a: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Times New Roman" panose="02020603050405020304"/>
              </a:rPr>
              <a:t>Список школьных принадлежностей для 1-х классов</a:t>
            </a:r>
            <a:endParaRPr sz="1600" b="1">
              <a:solidFill>
                <a:schemeClr val="accent2">
                  <a:lumMod val="75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/>
            <a:r>
              <a: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Times New Roman" panose="02020603050405020304"/>
              </a:rPr>
              <a:t>2025-2026 учебного года</a:t>
            </a:r>
            <a:endParaRPr sz="1600" b="1">
              <a:solidFill>
                <a:schemeClr val="accent2">
                  <a:lumMod val="75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 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1. Спортивная форма: белая футболка без рисунка, шорты, девочкам – велосипедки. Спортивная обувь мягкая, на светлой подошве.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2. Сменная обувь – легкая, удобная, на светлой подошве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3. Тетради: в «обычную» клетку с полями, в частую косую линейку.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4. Ручки: обыкновенные ученические шариковые (гелевые , масляные и стирающиеся нельзя).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5. Цветные карандаши.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6. Простые карандаши (марки ТМ (НВ).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7. Акварель медовая (Ярославль),гуашь.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8. Кисточки для рисования: беличьи или колонковые (3 штуки, № 2, 5, 12).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9. Пластилин, дощечка, стека, салфетки влажные  для рук.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10. Листы для рисования (акварельные) А-4.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11. Цветная бумага+ксероксная цветная бумага.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12. Цветной картон+белый картон.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13. Ножницы с тупыми концами.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14. Счетные палочки (20 штук).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15. Пенал (небольшой).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16. Клей ПВА и клей-карандаш.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17. Линейка (15 – 20 см) деревянная.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18. Подставка для книг (металлическая).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19. Обложки на тетради и учебники. 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20. Прописи: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Программа «Школа России»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Издательство «Просвещение»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Авторы В.Г. Горецкий, Н.А. Федосова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В 4-х частях 2024-2025 год издания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2</a:t>
            </a:r>
            <a:r>
              <a:rPr lang="ru-RU"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.Школьная форма.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Приобрести форму можно в магазине «Юниор-центр» ТЦ «Новая эра»</a:t>
            </a:r>
            <a:r>
              <a:rPr lang="ru-RU"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(89107929960)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 i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Девочки:</a:t>
            </a:r>
            <a:endParaRPr sz="1200" b="1" i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Сарафан Алина серо-голубая клетка (сарафан 15001, 15016 Гулливер, жилет с юбкой 13002)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 i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Мальчики:</a:t>
            </a:r>
            <a:endParaRPr sz="1200" b="1" i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жилет трикотажный тёмно-синего цвета, по желанию костюмный жилет;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брюки тёмно-синего цвета.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600">
                <a:latin typeface="Times New Roman" panose="02020603050405020304"/>
                <a:ea typeface="Times New Roman" panose="02020603050405020304"/>
              </a:rPr>
              <a:t> </a:t>
            </a:r>
            <a:endParaRPr sz="1600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600">
                <a:latin typeface="Times New Roman" panose="02020603050405020304"/>
                <a:ea typeface="Times New Roman" panose="02020603050405020304"/>
              </a:rPr>
              <a:t> </a:t>
            </a:r>
            <a:endParaRPr sz="1600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56" y="1221109"/>
            <a:ext cx="2883566" cy="28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22764" y="238654"/>
            <a:ext cx="100584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u="sng" dirty="0">
              <a:solidFill>
                <a:schemeClr val="accent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До 28 августа </a:t>
            </a:r>
            <a:r>
              <a:rPr lang="ru-RU" sz="4000" b="1" u="sng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года планируется родительское собрание, посвященное организации образовательного процесса </a:t>
            </a:r>
            <a:endParaRPr lang="ru-RU" sz="4000" b="1" u="sng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1 классе</a:t>
            </a:r>
            <a:endParaRPr lang="ru-RU" sz="4000" b="1" u="sng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4845" y="5008189"/>
            <a:ext cx="1348723" cy="137278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originals/41/41/40/41414094e54b648cc6bf13e35b23d47d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9" y="1499452"/>
            <a:ext cx="2878282" cy="383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1" y="171263"/>
            <a:ext cx="8613774" cy="43694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4B2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Все индивидуальные вопросы можно задать по телефонам: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245-53-79 – директор, </a:t>
            </a:r>
            <a:endParaRPr lang="ru-RU" sz="3600" b="1" dirty="0" smtClean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Веселова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Марианна Евгеньевна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245-24-94 – заместитель директора, </a:t>
            </a:r>
            <a:endParaRPr lang="ru-RU" sz="3600" b="1" dirty="0" smtClean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Ершова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Алла Вячеславовна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sz="24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sz="20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7463" y="2181497"/>
            <a:ext cx="10306594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СПАСИБО </a:t>
            </a:r>
            <a:endParaRPr lang="ru-RU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ЗА </a:t>
            </a:r>
            <a:endParaRPr lang="en-US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ВНИМАНИЕ!</a:t>
            </a:r>
            <a:endParaRPr lang="ru-RU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9569764" y="3354705"/>
            <a:ext cx="44473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#</a:t>
            </a:r>
            <a:r>
              <a:rPr lang="ru-RU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школа101нн</a:t>
            </a:r>
            <a:endParaRPr lang="ru-RU" sz="4400" b="1" dirty="0">
              <a:solidFill>
                <a:srgbClr val="BCD02F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2036" y="200890"/>
            <a:ext cx="9330522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Муниципальное бюджетное общеобразовательное учреждение 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«Школа № 101имени </a:t>
            </a:r>
            <a:r>
              <a:rPr lang="ru-RU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Е.Е.Дейч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»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302" y="309490"/>
            <a:ext cx="1778407" cy="1872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57332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Приём документов в школу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07975" y="669701"/>
            <a:ext cx="11347162" cy="8299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01 апреля по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30 июня </a:t>
            </a:r>
            <a:r>
              <a:rPr lang="ru-RU" sz="24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года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– </a:t>
            </a:r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первый этап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приёма документов для зачисления в 1 класс в </a:t>
            </a:r>
            <a:r>
              <a:rPr lang="ru-RU" sz="2400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2025-2026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учебном году: </a:t>
            </a:r>
            <a:endParaRPr lang="ru-RU" sz="24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6484" y="3304716"/>
            <a:ext cx="11828607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В первый класс Учреждения принимаются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все граждане, указанных категорий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достигшие к 1 сентября учебного года возраста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6 лет 6 месяцев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но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не позже 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достижения ими возраста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8 лет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при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отсутствии противопоказаний 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по состоянию здоровья.</a:t>
            </a:r>
            <a:endParaRPr lang="ru-RU"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81298" y="1626919"/>
            <a:ext cx="9509395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граждан, проживающих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территории, закреплённой за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№101 имени </a:t>
            </a:r>
            <a:r>
              <a:rPr lang="ru-RU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Е.Е.Дейч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улицы </a:t>
            </a:r>
            <a:r>
              <a:rPr lang="ru-RU" sz="2000" b="1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микроучасток</a:t>
            </a:r>
            <a:r>
              <a:rPr lang="ru-RU" sz="2000" b="1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школы</a:t>
            </a:r>
            <a:r>
              <a:rPr lang="ru-RU" sz="2000" b="1" dirty="0" smtClean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также лиц являющихся полнородным или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неполнородным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братом и (или) сестрой обучающегося МБОУ «Школа №101 имени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Е.Е.Дейч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лиц льготных категорий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375" y="4920545"/>
            <a:ext cx="8323407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Второй этап - приём документов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НА СВОБОДНЫЕ МЕСТА 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от родителей детей,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НЕ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проживающих на закрепленной территории, начинается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июля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года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20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69" y="5111414"/>
            <a:ext cx="1479852" cy="16052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261" y="166253"/>
            <a:ext cx="11340934" cy="6554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latin typeface="Calibri" panose="020F0502020204030204" charset="0"/>
                <a:cs typeface="Calibri" panose="020F0502020204030204" charset="0"/>
              </a:rPr>
              <a:t>Микроучасток</a:t>
            </a:r>
            <a:r>
              <a:rPr lang="ru-RU" sz="3600" b="1" dirty="0">
                <a:latin typeface="Calibri" panose="020F0502020204030204" charset="0"/>
                <a:cs typeface="Calibri" panose="020F0502020204030204" charset="0"/>
              </a:rPr>
              <a:t> МБОУ «Школа №101 имени </a:t>
            </a:r>
            <a:r>
              <a:rPr lang="ru-RU" sz="3600" b="1" dirty="0" err="1">
                <a:latin typeface="Calibri" panose="020F0502020204030204" charset="0"/>
                <a:cs typeface="Calibri" panose="020F0502020204030204" charset="0"/>
              </a:rPr>
              <a:t>Е.Е.Дейч</a:t>
            </a:r>
            <a:r>
              <a:rPr lang="ru-RU" sz="3600" b="1" dirty="0">
                <a:latin typeface="Calibri" panose="020F0502020204030204" charset="0"/>
                <a:cs typeface="Calibri" panose="020F0502020204030204" charset="0"/>
              </a:rPr>
              <a:t>»</a:t>
            </a:r>
            <a:r>
              <a:rPr lang="ru-RU" sz="3600" dirty="0">
                <a:latin typeface="Calibri" panose="020F0502020204030204" charset="0"/>
                <a:cs typeface="Calibri" panose="020F0502020204030204" charset="0"/>
              </a:rPr>
              <a:t> </a:t>
            </a:r>
            <a:endParaRPr lang="ru-RU" sz="36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Жилой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комплекс «Аквамарин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»: 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Окская 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1,2,3,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Левобережная 1,2,3,4,5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ул.Июльских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дней, 3, 3/1, 5, 5/1,7,9,11,15,19,21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ул.Октябрьской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революции 65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пр.Ленина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2,2б,4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Мичурина, 1, 1/1,3,4,14а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ул.Искры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43/23,44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ул.Трамвайная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2, 2а, 4, 6,7, 8, 9, 10, 11, 11а, 11б, 11в, 12, 15, 18, 18а, 20, 22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ул.Возрождения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ru-RU" sz="2800" dirty="0" smtClean="0">
                <a:latin typeface="Calibri" panose="020F0502020204030204" charset="0"/>
                <a:cs typeface="Calibri" panose="020F0502020204030204" charset="0"/>
              </a:rPr>
              <a:t>1,2,3,4,6,7,8,9,11,12,13,14</a:t>
            </a:r>
            <a:r>
              <a:rPr lang="ru-RU" sz="2800" dirty="0">
                <a:latin typeface="Calibri" panose="020F0502020204030204" charset="0"/>
                <a:cs typeface="Calibri" panose="020F0502020204030204" charset="0"/>
              </a:rPr>
              <a:t>, 15,16, 17, 18, 20, 21, 23, 25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 err="1">
                <a:latin typeface="Calibri" panose="020F0502020204030204" charset="0"/>
                <a:cs typeface="Calibri" panose="020F0502020204030204" charset="0"/>
              </a:rPr>
              <a:t>ул.Деревообделочная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1-21 (нечетные)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пер.Тургайский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2а, 3, </a:t>
            </a:r>
            <a:endParaRPr lang="ru-RU" sz="3200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4298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Перечень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71304" y="1059487"/>
            <a:ext cx="9239002" cy="4523105"/>
          </a:xfrm>
          <a:prstGeom prst="rect">
            <a:avLst/>
          </a:prstGeom>
          <a:solidFill>
            <a:srgbClr val="CCECFF"/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1) заявление родителей (законных представителей);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2) </a:t>
            </a:r>
            <a:r>
              <a:rPr lang="ru-RU" altLang="ru-RU" sz="2400" dirty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ригинал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kumimoji="0" lang="ru-RU" alt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КОПИЮ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документа,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удостоверяющий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личность 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родителя (законного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представителя), подающего документы;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3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) оригинал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kumimoji="0" lang="ru-RU" altLang="ru-RU" sz="2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свидетельства о рождении ребенка;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4) оригинал и </a:t>
            </a:r>
            <a:r>
              <a:rPr kumimoji="0" lang="ru-RU" altLang="ru-RU" sz="2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свидетельства о регистрации ребенка по месту жительства/месту пребывания</a:t>
            </a:r>
            <a:r>
              <a:rPr kumimoji="0" lang="ru-RU" altLang="ru-RU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(постоянная или временная регистрация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)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;</a:t>
            </a:r>
            <a:endParaRPr lang="ru-RU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5) оригинал и </a:t>
            </a:r>
            <a:r>
              <a:rPr lang="ru-RU" altLang="ru-RU" sz="2400" b="1" u="sng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свидетельства о рождении полнородных и </a:t>
            </a:r>
            <a:r>
              <a:rPr lang="ru-RU" altLang="ru-RU" sz="2400" dirty="0" err="1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неполнородных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брата и (или) сестры (в случае использования права преимущественного приёма на обучение)</a:t>
            </a:r>
            <a:endParaRPr lang="ru-RU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6)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копию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заключения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психолого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медико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педагогической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комиссии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(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при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наличии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).</a:t>
            </a:r>
            <a:endParaRPr lang="en-US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49583" y="5620588"/>
            <a:ext cx="7190508" cy="8299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Дополнительно просим подать согласие на обработку персональных данных*</a:t>
            </a:r>
            <a:endParaRPr lang="ru-RU" sz="2400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470" y="5132177"/>
            <a:ext cx="1601663" cy="15853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329" y="2362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Способы подачи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07975" y="960916"/>
            <a:ext cx="9777831" cy="41230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лично в школе</a:t>
            </a:r>
            <a:endParaRPr lang="ru-RU" sz="3200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 smtClean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- через </a:t>
            </a: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портал </a:t>
            </a:r>
            <a:r>
              <a:rPr lang="ru-RU" sz="3200" dirty="0" err="1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Госуслуг</a:t>
            </a:r>
            <a:r>
              <a:rPr lang="ru-RU" sz="3200" dirty="0" smtClean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;</a:t>
            </a:r>
            <a:endParaRPr lang="ru-RU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-по почте заказным письмом с уведомлением о вручении;</a:t>
            </a:r>
            <a:endParaRPr lang="ru-RU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Times New Roman" panose="02020603050405020304"/>
              <a:ea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901" y="3253838"/>
            <a:ext cx="9049781" cy="891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ВАЖНО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: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после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подачи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заявления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электронном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виде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необходимо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представить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оригиналы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документов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школу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806" y="4120737"/>
            <a:ext cx="1938813" cy="24222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329" y="2362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График приёма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60666" y="707886"/>
            <a:ext cx="9846354" cy="61080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По предварительной записи с </a:t>
            </a:r>
            <a:r>
              <a:rPr lang="ru-RU" sz="2800" b="1" u="sng" dirty="0" smtClean="0">
                <a:latin typeface="Calibri" panose="020F0502020204030204" charset="0"/>
                <a:cs typeface="Calibri" panose="020F0502020204030204" charset="0"/>
              </a:rPr>
              <a:t>01 апреля 2025г.</a:t>
            </a:r>
            <a:endParaRPr lang="ru-RU" sz="2800" b="1" u="sng" dirty="0" smtClean="0">
              <a:latin typeface="Calibri" panose="020F0502020204030204" charset="0"/>
              <a:cs typeface="Calibri" panose="020F0502020204030204" charset="0"/>
            </a:endParaRPr>
          </a:p>
          <a:p>
            <a:endParaRPr lang="ru-RU" sz="7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01.04.2025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г. 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(вторник)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- 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09.00-17.30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02.04.2025г.  (среда) –    13.00-17.30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03.04.2025г.  (четверг) – 1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3.00-17.30  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04.04.2025г.  (пятница)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–09.00-15.00 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05.04.2025г. (суббота) - 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10.00–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13.00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Далее еженедельно по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графику:</a:t>
            </a:r>
            <a:br>
              <a:rPr lang="ru-RU" sz="2400" b="1" dirty="0">
                <a:latin typeface="Calibri" panose="020F0502020204030204" charset="0"/>
                <a:cs typeface="Calibri" panose="020F0502020204030204" charset="0"/>
              </a:rPr>
            </a:b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(вторник) - 13.00-16.00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среда)     -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четверг)  -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Приём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документов в указанный период ведётся 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или в здании по </a:t>
            </a:r>
            <a:r>
              <a:rPr lang="ru-RU" sz="2400" dirty="0" err="1" smtClean="0">
                <a:latin typeface="Calibri" panose="020F0502020204030204" charset="0"/>
                <a:cs typeface="Calibri" panose="020F0502020204030204" charset="0"/>
              </a:rPr>
              <a:t>ул.Тургайская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 д.5 (основное здание школы) или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в кабинете №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6 (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здание начальной школы)заместителя директора </a:t>
            </a:r>
            <a:endParaRPr lang="ru-RU" sz="2400" dirty="0"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400" b="1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Запись на подачу документов проводится по тел. </a:t>
            </a:r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245-39-82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Секретарь учебной части, Павлова Наталия Вячеславовна.</a:t>
            </a:r>
            <a:endParaRPr lang="ru-RU" sz="20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000" dirty="0" smtClean="0">
                <a:latin typeface="Bookman Old Style" panose="02050604050505020204" pitchFamily="18" charset="0"/>
              </a:rPr>
              <a:t> </a:t>
            </a:r>
            <a:endParaRPr lang="ru-RU" sz="20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020" y="4275117"/>
            <a:ext cx="1821901" cy="23086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572" y="873534"/>
            <a:ext cx="11860069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Обучение в начальной школе ведётся по программе </a:t>
            </a:r>
            <a:r>
              <a:rPr lang="ru-RU" sz="2400" b="1" dirty="0">
                <a:solidFill>
                  <a:srgbClr val="004B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«Школа России»</a:t>
            </a:r>
            <a:endParaRPr lang="ru-RU" sz="2400" b="1" dirty="0">
              <a:solidFill>
                <a:srgbClr val="004B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75" y="0"/>
            <a:ext cx="12036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Информация о реализуемой программе: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5572" y="1544865"/>
            <a:ext cx="11860069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СОВРЕМЕННЫЙ УМК ДЛЯ ОБУЧАЮЩИХСЯ РАЗНОГО УРОВНЯ ПОДГОТОВКИ. ГАРАНТИРОВАН КОМФОРТНЫЙ И РЕЗУЛЬТАТИВНЫЙ ДЛЯ УЧИТЕЛЯ И УЧЕНИКА ПРОЦЕСС ОБУЧЕНИЯ, ВЫСОКИЙ И ПРОЧНЫЙ УРОВЕНЬ ОБУЧЕННОСТИ</a:t>
            </a:r>
            <a:endParaRPr lang="ru-RU" sz="28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4560" y="4676503"/>
            <a:ext cx="7295804" cy="8299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Иностранный язык –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английский</a:t>
            </a:r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– изучается со 2-го класса </a:t>
            </a:r>
            <a:endParaRPr lang="ru-RU" sz="2400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572" y="2913017"/>
            <a:ext cx="11860071" cy="9220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НАЧАЛЬНОЕ ОБУЧЕНИЕ ГЛАВНОЙ ЗАДАЧЕЙ СТАВИТ ОБЩЕЕ РАЗВИТИЕ УЧАЩИХСЯ, КОТОРОЕ ПОНИМАЕТСЯ КАК РАЗВИТИЕ УМА, ВОЛИ, ЧУВСТВ ШКОЛЬНИКОВ И КАК НАДЕЖНАЯ ОСНОВА УСВОЕНИЯ ИМИ ЗНАНИЙ, УМЕНИЙ И НАВЫКОВ.</a:t>
            </a:r>
            <a:endParaRPr lang="ru-RU" sz="28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05538" y="4168239"/>
            <a:ext cx="1810105" cy="21435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575" y="1230710"/>
            <a:ext cx="3751407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Начало 1 урока – 8.00</a:t>
            </a:r>
            <a:endParaRPr lang="ru-RU" sz="2400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7571" y="282760"/>
            <a:ext cx="10709563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Режим обучения в 1 классе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1169" y="2419867"/>
            <a:ext cx="8707071" cy="10147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Равномерное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распределение периодов обучения и отдыха;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285750" indent="-285750" algn="ctr">
              <a:buFontTx/>
              <a:buChar char="-"/>
            </a:pP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Избегание «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синдрома </a:t>
            </a:r>
            <a:r>
              <a:rPr lang="en-US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III 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четверти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» - будут организованы дополнительные каникулы для первоклассников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4098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236" y="-42836"/>
            <a:ext cx="1986980" cy="198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920021" y="4105388"/>
            <a:ext cx="7448219" cy="1198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 сентября 2020 года организовано ОДНОРАЗОВОЕ бесплатное питания для 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ВСЕХ учащихся 1-4 классов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413" y="1243481"/>
            <a:ext cx="4316937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5-дневная учебная неделя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75244" y="1243480"/>
            <a:ext cx="178599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I </a:t>
            </a:r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смена</a:t>
            </a:r>
            <a:endParaRPr lang="ru-RU" sz="2400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2029" y="3066175"/>
            <a:ext cx="1756452" cy="18823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rgbClr val="7030A0"/>
                </a:solidFill>
                <a:latin typeface="Calibri" panose="020F0502020204030204" charset="0"/>
                <a:cs typeface="Calibri" panose="020F0502020204030204" charset="0"/>
              </a:rPr>
              <a:t>Требования к внешнему виду обучающихся начальной школы</a:t>
            </a:r>
            <a:r>
              <a:rPr lang="ru-RU" sz="2000" b="1" u="sng" dirty="0">
                <a:solidFill>
                  <a:srgbClr val="7030A0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3200" b="1" u="sng" dirty="0">
              <a:solidFill>
                <a:srgbClr val="7030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9218" name="Picture 2" descr="https://avatars.mds.yandex.net/get-pdb/1221543/cf063ba3-6d90-4c85-88c5-10c390cbd822/s120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1184"/>
            <a:ext cx="18900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ratatum.com/wp-content/uploads/2019/07/7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149" y="1577355"/>
            <a:ext cx="1815851" cy="242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1454726" y="1096228"/>
            <a:ext cx="4572001" cy="28613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ДЕВОЧКИ: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 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сарафан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(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юбка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и 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жилет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) темно-синего цвета с элементами серо-голубой клетки;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блуза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неярких тонов: белого, голубого, розового; 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колготки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однотонные: телесного, черного, белого цветов;  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туфли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с закрытой пяткой и носком.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Прямоугольник 2"/>
          <p:cNvSpPr>
            <a:spLocks noChangeArrowheads="1"/>
          </p:cNvSpPr>
          <p:nvPr/>
        </p:nvSpPr>
        <p:spPr bwMode="auto">
          <a:xfrm>
            <a:off x="6144491" y="1096228"/>
            <a:ext cx="4281054" cy="31692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МАЛЬЧИКИ: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брюки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классические, темно-синего цвета;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жилет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темно-синий с элементами серо-голубой клетки;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мужская сорочка 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(рубашка) неярких тонов: белого, голубого, розового;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галстук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туфли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.</a:t>
            </a:r>
            <a:endParaRPr lang="ru-RU" altLang="ru-RU" sz="24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8640" y="4612574"/>
            <a:ext cx="11164928" cy="46037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Парадная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школьная одежда дополняется белой блузкой/рубашкой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3678" y="5112711"/>
            <a:ext cx="7753350" cy="46037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Спортивная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обувь </a:t>
            </a:r>
            <a:r>
              <a:rPr lang="ru-RU" sz="2400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 </a:t>
            </a:r>
            <a:r>
              <a:rPr lang="ru-RU" sz="2400" b="1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белой подошвой</a:t>
            </a:r>
            <a:endParaRPr lang="ru-RU" sz="2400" b="1" u="sng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845" y="5305072"/>
            <a:ext cx="1348723" cy="137278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18753" y="5657671"/>
            <a:ext cx="10306792" cy="132207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Школьную форму (подробнее п.21 в списке школьных принадлежностей на следующем слайде) можно приобрести в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Юниор-центре</a:t>
            </a:r>
            <a:endParaRPr lang="ru-RU" sz="2000" b="1" dirty="0" smtClean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(торговый центр </a:t>
            </a:r>
            <a:r>
              <a:rPr lang="ru-RU" sz="2000" b="1" dirty="0" err="1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Сормовское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шоссе, д.20, тел</a:t>
            </a:r>
            <a:r>
              <a:rPr lang="ru-RU" sz="2000" b="1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.(89107929960 Наталья Владимировна ), </a:t>
            </a:r>
            <a:endParaRPr lang="ru-RU" sz="2000" b="1" dirty="0" smtClean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называя  номер школы 101, 1 класс </a:t>
            </a:r>
            <a:endParaRPr lang="ru-RU" sz="2000" b="1" u="sng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6382</Words>
  <Application>WPS Presentation</Application>
  <PresentationFormat>Произвольный</PresentationFormat>
  <Paragraphs>182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Calibri</vt:lpstr>
      <vt:lpstr>Times New Roman</vt:lpstr>
      <vt:lpstr>Bookman Old Style</vt:lpstr>
      <vt:lpstr>Segoe Print</vt:lpstr>
      <vt:lpstr>Times New Roman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219</cp:revision>
  <dcterms:created xsi:type="dcterms:W3CDTF">2020-04-28T21:13:00Z</dcterms:created>
  <dcterms:modified xsi:type="dcterms:W3CDTF">2025-05-30T08:49:47Z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577B6F70EAE042808030BF7D868F2E96_12</vt:lpwstr>
  </property>
  <property fmtid="{D5CDD505-2E9C-101B-9397-08002B2CF9AE}" pid="3" name="KSOProductBuildVer">
    <vt:lpwstr>1049-12.2.0.20326</vt:lpwstr>
  </property>
</Properties>
</file>