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81" r:id="rId4"/>
    <p:sldId id="277" r:id="rId5"/>
    <p:sldId id="278" r:id="rId6"/>
    <p:sldId id="279" r:id="rId7"/>
    <p:sldId id="275" r:id="rId8"/>
    <p:sldId id="264" r:id="rId9"/>
    <p:sldId id="276" r:id="rId10"/>
    <p:sldId id="280" r:id="rId11"/>
    <p:sldId id="260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23"/>
    <a:srgbClr val="CCECFF"/>
    <a:srgbClr val="103E1D"/>
    <a:srgbClr val="BCD02F"/>
    <a:srgbClr val="ED7D31"/>
    <a:srgbClr val="BCD030"/>
    <a:srgbClr val="ED711D"/>
    <a:srgbClr val="FFCCCC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716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3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4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1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9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8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9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0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4CEE-AEF5-44BC-A722-0439021D592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4140-9EAF-473E-B64A-48159A98D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7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5400000">
            <a:off x="9494305" y="2626204"/>
            <a:ext cx="4447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CD02F"/>
                </a:solidFill>
                <a:latin typeface="Bookman Old Style" panose="02050604050505020204" pitchFamily="18" charset="0"/>
              </a:rPr>
              <a:t>#</a:t>
            </a:r>
            <a:r>
              <a:rPr lang="ru-RU" sz="4400" b="1" dirty="0">
                <a:solidFill>
                  <a:srgbClr val="BCD02F"/>
                </a:solidFill>
                <a:latin typeface="Bookman Old Style" panose="02050604050505020204" pitchFamily="18" charset="0"/>
              </a:rPr>
              <a:t>школа101нн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697" y="2116182"/>
            <a:ext cx="1120199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u="sng" dirty="0">
                <a:solidFill>
                  <a:srgbClr val="ED7D31"/>
                </a:solidFill>
                <a:latin typeface="Bookman Old Style" panose="02050604050505020204" pitchFamily="18" charset="0"/>
              </a:rPr>
              <a:t>Информация, по вопросам </a:t>
            </a:r>
          </a:p>
          <a:p>
            <a:pPr lvl="0" algn="ctr"/>
            <a:r>
              <a:rPr lang="ru-RU" sz="4000" b="1" u="sng" dirty="0">
                <a:solidFill>
                  <a:srgbClr val="ED7D31"/>
                </a:solidFill>
                <a:latin typeface="Bookman Old Style" panose="02050604050505020204" pitchFamily="18" charset="0"/>
              </a:rPr>
              <a:t>приёма в школу</a:t>
            </a: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Bookman Old Style" panose="02050604050505020204" pitchFamily="18" charset="0"/>
              </a:rPr>
              <a:t>«</a:t>
            </a:r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Об организации приёма </a:t>
            </a: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в 1 класс </a:t>
            </a: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в </a:t>
            </a:r>
            <a:r>
              <a:rPr lang="ru-RU" sz="3600" b="1" dirty="0" smtClean="0">
                <a:solidFill>
                  <a:srgbClr val="004B23"/>
                </a:solidFill>
                <a:latin typeface="Bookman Old Style" panose="02050604050505020204" pitchFamily="18" charset="0"/>
              </a:rPr>
              <a:t>2024-2025 </a:t>
            </a:r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учебном году»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2036" y="200890"/>
            <a:ext cx="93305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«Школа № 101имени 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Е.Е.Дейч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D2FF525-164A-465A-8A40-1E1B8679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42" y="235601"/>
            <a:ext cx="1847896" cy="170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56" y="1221109"/>
            <a:ext cx="2883566" cy="28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22764" y="238654"/>
            <a:ext cx="1005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4000" b="1" u="sng" dirty="0">
                <a:solidFill>
                  <a:srgbClr val="004B23"/>
                </a:solidFill>
                <a:latin typeface="Bookman Old Style" panose="02050604050505020204" pitchFamily="18" charset="0"/>
              </a:rPr>
              <a:t>До 30 августа </a:t>
            </a:r>
            <a:r>
              <a:rPr lang="ru-RU" sz="4000" b="1" u="sng" dirty="0" smtClean="0">
                <a:solidFill>
                  <a:srgbClr val="004B23"/>
                </a:solidFill>
                <a:latin typeface="Bookman Old Style" panose="02050604050505020204" pitchFamily="18" charset="0"/>
              </a:rPr>
              <a:t>2024 </a:t>
            </a:r>
            <a:r>
              <a:rPr lang="ru-RU" sz="4000" b="1" u="sng" dirty="0">
                <a:solidFill>
                  <a:srgbClr val="004B23"/>
                </a:solidFill>
                <a:latin typeface="Bookman Old Style" panose="02050604050505020204" pitchFamily="18" charset="0"/>
              </a:rPr>
              <a:t>года планируется родительское собрание, посвященное организации образовательного процесса </a:t>
            </a:r>
          </a:p>
          <a:p>
            <a:pPr algn="ctr"/>
            <a:r>
              <a:rPr lang="ru-RU" sz="4000" b="1" u="sng" dirty="0">
                <a:solidFill>
                  <a:srgbClr val="004B23"/>
                </a:solidFill>
                <a:latin typeface="Bookman Old Style" panose="02050604050505020204" pitchFamily="18" charset="0"/>
              </a:rPr>
              <a:t>в 1 классе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42DE66D-ED6F-4943-B77F-79432673E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845" y="5008189"/>
            <a:ext cx="1348723" cy="137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62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1/41/40/41414094e54b648cc6bf13e35b23d47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9" y="1499452"/>
            <a:ext cx="2878282" cy="383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1" y="171263"/>
            <a:ext cx="8613774" cy="6217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4B2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Все индивидуальные вопросы можно задать по телефонам:</a:t>
            </a: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245-53-79 – директор, </a:t>
            </a:r>
            <a:endParaRPr lang="ru-RU" sz="3600" b="1" dirty="0" smtClean="0">
              <a:solidFill>
                <a:srgbClr val="004B23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Bookman Old Style" panose="02050604050505020204" pitchFamily="18" charset="0"/>
              </a:rPr>
              <a:t>Веселова </a:t>
            </a:r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Марианна Евгеньевна</a:t>
            </a:r>
          </a:p>
          <a:p>
            <a:pPr algn="ctr"/>
            <a:endParaRPr lang="ru-RU" b="1" dirty="0">
              <a:solidFill>
                <a:srgbClr val="004B23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245-24-94 – заместитель директора, </a:t>
            </a:r>
            <a:endParaRPr lang="ru-RU" sz="3600" b="1" dirty="0" smtClean="0">
              <a:solidFill>
                <a:srgbClr val="004B23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Bookman Old Style" panose="02050604050505020204" pitchFamily="18" charset="0"/>
              </a:rPr>
              <a:t>Ершова </a:t>
            </a:r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Алла Вячеславовна</a:t>
            </a:r>
          </a:p>
          <a:p>
            <a:pPr algn="ctr"/>
            <a:endParaRPr lang="ru-RU" sz="2400" b="1" dirty="0">
              <a:solidFill>
                <a:srgbClr val="004B23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245-39-82 – секретарь</a:t>
            </a:r>
            <a:r>
              <a:rPr lang="ru-RU" sz="3600" b="1" dirty="0" smtClean="0">
                <a:solidFill>
                  <a:srgbClr val="004B23"/>
                </a:solidFill>
                <a:latin typeface="Bookman Old Style" panose="02050604050505020204" pitchFamily="18" charset="0"/>
              </a:rPr>
              <a:t>, </a:t>
            </a: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Bookman Old Style" panose="02050604050505020204" pitchFamily="18" charset="0"/>
              </a:rPr>
              <a:t>Боброва Алена Вячеславовна</a:t>
            </a:r>
            <a:endParaRPr lang="ru-RU" sz="3600" b="1" dirty="0">
              <a:solidFill>
                <a:srgbClr val="004B23"/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000" b="1" dirty="0">
              <a:solidFill>
                <a:srgbClr val="004B23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31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7463" y="2181497"/>
            <a:ext cx="10306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СПАСИБО </a:t>
            </a:r>
          </a:p>
          <a:p>
            <a:pPr algn="ctr"/>
            <a:r>
              <a:rPr lang="ru-RU" sz="48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ЗА </a:t>
            </a:r>
            <a:endParaRPr lang="en-US" sz="4800" b="1" dirty="0">
              <a:solidFill>
                <a:srgbClr val="004B23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4800" b="1" dirty="0">
                <a:solidFill>
                  <a:srgbClr val="004B23"/>
                </a:solidFill>
                <a:latin typeface="Bookman Old Style" panose="02050604050505020204" pitchFamily="18" charset="0"/>
              </a:rPr>
              <a:t>ВНИМАНИЕ!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9569764" y="3354705"/>
            <a:ext cx="4447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CD02F"/>
                </a:solidFill>
                <a:latin typeface="Bookman Old Style" panose="02050604050505020204" pitchFamily="18" charset="0"/>
              </a:rPr>
              <a:t>#</a:t>
            </a:r>
            <a:r>
              <a:rPr lang="ru-RU" sz="4400" b="1" dirty="0">
                <a:solidFill>
                  <a:srgbClr val="BCD02F"/>
                </a:solidFill>
                <a:latin typeface="Bookman Old Style" panose="02050604050505020204" pitchFamily="18" charset="0"/>
              </a:rPr>
              <a:t>школа101нн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2036" y="200890"/>
            <a:ext cx="93305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«Школа № 101имени 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Е.Е.Дейч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74D1A08-4739-4B10-9E29-0AD32322A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02" y="309490"/>
            <a:ext cx="1778407" cy="187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8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57332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Приём документов в школу</a:t>
            </a:r>
            <a:r>
              <a:rPr lang="ru-RU" sz="28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7975" y="669701"/>
            <a:ext cx="1134716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01 апреля по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30 июня </a:t>
            </a:r>
            <a:r>
              <a:rPr lang="ru-RU" sz="24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2024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года </a:t>
            </a:r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– </a:t>
            </a:r>
            <a:r>
              <a:rPr lang="ru-RU" sz="24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первый этап </a:t>
            </a:r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приёма документов для зачисления в 1 класс в </a:t>
            </a:r>
            <a:r>
              <a:rPr lang="ru-RU" sz="2400" dirty="0" smtClean="0">
                <a:solidFill>
                  <a:srgbClr val="103E1D"/>
                </a:solidFill>
                <a:latin typeface="Bookman Old Style" panose="02050604050505020204" pitchFamily="18" charset="0"/>
              </a:rPr>
              <a:t>2024-2025 </a:t>
            </a:r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учебном году: </a:t>
            </a:r>
            <a:endParaRPr lang="ru-RU" sz="24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484" y="3304716"/>
            <a:ext cx="11828607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 первый класс Учреждения принимаются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все граждане, указанных категорий</a:t>
            </a:r>
            <a:r>
              <a:rPr lang="ru-RU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достигшие к 1 сентября учебного года возраста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6 лет 6 месяцев</a:t>
            </a:r>
            <a:r>
              <a:rPr lang="ru-RU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но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не позже </a:t>
            </a:r>
            <a:r>
              <a:rPr lang="ru-RU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достижения ими возраста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8 лет</a:t>
            </a:r>
            <a:r>
              <a:rPr lang="ru-RU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отсутствии противопоказаний </a:t>
            </a:r>
            <a:r>
              <a:rPr lang="ru-RU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по состоянию здоровья.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976" y="4814353"/>
            <a:ext cx="911383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От очередности подачи заявлений НИЧЕГО не зависит!!!</a:t>
            </a:r>
            <a:endParaRPr lang="ru-RU" dirty="0">
              <a:solidFill>
                <a:srgbClr val="103E1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81298" y="1626919"/>
            <a:ext cx="9509395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ля граждан, проживающих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на территории, закреплённой за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МБОУ «Школа №101 имени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Е.Е.Дейч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>
                <a:solidFill>
                  <a:srgbClr val="103E1D"/>
                </a:solidFill>
                <a:latin typeface="Times New Roman" pitchFamily="18" charset="0"/>
                <a:cs typeface="Times New Roman" pitchFamily="18" charset="0"/>
              </a:rPr>
              <a:t>улицы </a:t>
            </a:r>
            <a:r>
              <a:rPr lang="ru-RU" sz="2000" b="1" dirty="0">
                <a:solidFill>
                  <a:srgbClr val="103E1D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103E1D"/>
                </a:solidFill>
                <a:latin typeface="Times New Roman" pitchFamily="18" charset="0"/>
                <a:cs typeface="Times New Roman" pitchFamily="18" charset="0"/>
              </a:rPr>
              <a:t>микроучасток</a:t>
            </a:r>
            <a:r>
              <a:rPr lang="ru-RU" sz="2000" b="1" dirty="0">
                <a:solidFill>
                  <a:srgbClr val="103E1D"/>
                </a:solidFill>
                <a:latin typeface="Times New Roman" pitchFamily="18" charset="0"/>
                <a:cs typeface="Times New Roman" pitchFamily="18" charset="0"/>
              </a:rPr>
              <a:t> школы</a:t>
            </a:r>
            <a:r>
              <a:rPr lang="ru-RU" sz="2000" b="1" dirty="0" smtClean="0">
                <a:solidFill>
                  <a:srgbClr val="103E1D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 также лиц являющихся полнородным или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неполнородным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братом и (или) сестрой обучающегося МБОУ «Школа №101 имени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Е.Е.Дейч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и лиц льготных категорий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575" y="5700960"/>
            <a:ext cx="8323407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Второй этап - приём документов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 СВОБОДНЫЕ МЕСТА 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от родителей детей,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 проживающих на закрепленной территории, начинается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6 июля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2024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года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5338D88-50FB-4910-B636-6AC01887F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769" y="5111414"/>
            <a:ext cx="1479852" cy="160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7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261" y="166253"/>
            <a:ext cx="113409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/>
              <a:t>Микроучасток</a:t>
            </a:r>
            <a:r>
              <a:rPr lang="ru-RU" sz="3600" b="1" dirty="0"/>
              <a:t> МБОУ «Школа №101 имени </a:t>
            </a:r>
            <a:r>
              <a:rPr lang="ru-RU" sz="3600" b="1" dirty="0" err="1"/>
              <a:t>Е.Е.Дейч</a:t>
            </a:r>
            <a:r>
              <a:rPr lang="ru-RU" sz="3600" b="1" dirty="0"/>
              <a:t>»</a:t>
            </a:r>
            <a:r>
              <a:rPr lang="ru-RU" sz="3600" dirty="0"/>
              <a:t> </a:t>
            </a:r>
            <a:endParaRPr lang="ru-RU" sz="3600" dirty="0" smtClean="0"/>
          </a:p>
          <a:p>
            <a:r>
              <a:rPr lang="ru-RU" sz="3200" dirty="0" smtClean="0"/>
              <a:t>Жилой </a:t>
            </a:r>
            <a:r>
              <a:rPr lang="ru-RU" sz="3200" dirty="0"/>
              <a:t>комплекс «Аквамарин</a:t>
            </a:r>
            <a:r>
              <a:rPr lang="ru-RU" sz="3200" dirty="0" smtClean="0"/>
              <a:t>»: ул</a:t>
            </a:r>
            <a:r>
              <a:rPr lang="ru-RU" sz="3200" dirty="0"/>
              <a:t>. Окская </a:t>
            </a:r>
            <a:r>
              <a:rPr lang="ru-RU" sz="3200" dirty="0" smtClean="0"/>
              <a:t>1,2,3, </a:t>
            </a:r>
          </a:p>
          <a:p>
            <a:r>
              <a:rPr lang="ru-RU" sz="3200" dirty="0" smtClean="0"/>
              <a:t>ул</a:t>
            </a:r>
            <a:r>
              <a:rPr lang="ru-RU" sz="3200" dirty="0"/>
              <a:t>. Левобережная 1,2,3,4,5 </a:t>
            </a:r>
            <a:endParaRPr lang="ru-RU" sz="3200" dirty="0" smtClean="0"/>
          </a:p>
          <a:p>
            <a:r>
              <a:rPr lang="ru-RU" sz="3200" dirty="0" err="1" smtClean="0"/>
              <a:t>ул.Июльских</a:t>
            </a:r>
            <a:r>
              <a:rPr lang="ru-RU" sz="3200" dirty="0" smtClean="0"/>
              <a:t> </a:t>
            </a:r>
            <a:r>
              <a:rPr lang="ru-RU" sz="3200" dirty="0"/>
              <a:t>дней, 3, 3/1, 5, 5/1,7,9,11,15,19,21 </a:t>
            </a:r>
            <a:endParaRPr lang="ru-RU" sz="3200" dirty="0" smtClean="0"/>
          </a:p>
          <a:p>
            <a:r>
              <a:rPr lang="ru-RU" sz="3200" dirty="0" err="1" smtClean="0"/>
              <a:t>ул.Октябрьской</a:t>
            </a:r>
            <a:r>
              <a:rPr lang="ru-RU" sz="3200" dirty="0" smtClean="0"/>
              <a:t> </a:t>
            </a:r>
            <a:r>
              <a:rPr lang="ru-RU" sz="3200" dirty="0"/>
              <a:t>революции 65 </a:t>
            </a:r>
            <a:endParaRPr lang="ru-RU" sz="3200" dirty="0" smtClean="0"/>
          </a:p>
          <a:p>
            <a:r>
              <a:rPr lang="ru-RU" sz="3200" dirty="0" err="1" smtClean="0"/>
              <a:t>пр.Ленина</a:t>
            </a:r>
            <a:r>
              <a:rPr lang="ru-RU" sz="3200" dirty="0"/>
              <a:t>, 2,2б,4 </a:t>
            </a:r>
            <a:endParaRPr lang="ru-RU" sz="3200" dirty="0" smtClean="0"/>
          </a:p>
          <a:p>
            <a:r>
              <a:rPr lang="ru-RU" sz="3200" dirty="0" smtClean="0"/>
              <a:t>ул</a:t>
            </a:r>
            <a:r>
              <a:rPr lang="ru-RU" sz="3200" dirty="0"/>
              <a:t>. Мичурина, 1, 1/1,3,4,14а </a:t>
            </a:r>
            <a:endParaRPr lang="ru-RU" sz="3200" dirty="0" smtClean="0"/>
          </a:p>
          <a:p>
            <a:r>
              <a:rPr lang="ru-RU" sz="3200" dirty="0" err="1" smtClean="0"/>
              <a:t>ул.Искры</a:t>
            </a:r>
            <a:r>
              <a:rPr lang="ru-RU" sz="3200" dirty="0"/>
              <a:t>, 43/23,44 </a:t>
            </a:r>
            <a:endParaRPr lang="ru-RU" sz="3200" dirty="0" smtClean="0"/>
          </a:p>
          <a:p>
            <a:r>
              <a:rPr lang="ru-RU" sz="3200" dirty="0" err="1" smtClean="0"/>
              <a:t>ул.Трамвайная</a:t>
            </a:r>
            <a:r>
              <a:rPr lang="ru-RU" sz="3200" dirty="0"/>
              <a:t>, 2, 2а, 4, 6,7, 8, 9, 10, 11, 11а, 11б, 11в, 12, 15, 18, 18а, 20, 22 </a:t>
            </a:r>
            <a:endParaRPr lang="ru-RU" sz="3200" dirty="0" smtClean="0"/>
          </a:p>
          <a:p>
            <a:r>
              <a:rPr lang="ru-RU" sz="3200" dirty="0" err="1" smtClean="0"/>
              <a:t>ул.Возрождения</a:t>
            </a:r>
            <a:r>
              <a:rPr lang="ru-RU" sz="3200" dirty="0"/>
              <a:t>, </a:t>
            </a:r>
            <a:r>
              <a:rPr lang="ru-RU" sz="2800" dirty="0" smtClean="0"/>
              <a:t>1,2,3,4,6,7,8,9,11,12,13,14</a:t>
            </a:r>
            <a:r>
              <a:rPr lang="ru-RU" sz="2800" dirty="0"/>
              <a:t>, 15,16, 17, 18, 20, 21, 23, 25</a:t>
            </a:r>
            <a:r>
              <a:rPr lang="ru-RU" sz="3200" dirty="0"/>
              <a:t> </a:t>
            </a:r>
            <a:r>
              <a:rPr lang="ru-RU" sz="3200" dirty="0" err="1"/>
              <a:t>ул.Деревообделочная</a:t>
            </a:r>
            <a:r>
              <a:rPr lang="ru-RU" sz="3200" dirty="0"/>
              <a:t>, 1-21 (нечетные) </a:t>
            </a:r>
            <a:endParaRPr lang="ru-RU" sz="3200" dirty="0" smtClean="0"/>
          </a:p>
          <a:p>
            <a:r>
              <a:rPr lang="ru-RU" sz="3200" dirty="0" err="1" smtClean="0"/>
              <a:t>пер.Тургайский</a:t>
            </a:r>
            <a:r>
              <a:rPr lang="ru-RU" sz="3200" dirty="0"/>
              <a:t>, 2а, 3, </a:t>
            </a:r>
          </a:p>
        </p:txBody>
      </p:sp>
    </p:spTree>
    <p:extLst>
      <p:ext uri="{BB962C8B-B14F-4D97-AF65-F5344CB8AC3E}">
        <p14:creationId xmlns:p14="http://schemas.microsoft.com/office/powerpoint/2010/main" val="214735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4298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Перечень документов</a:t>
            </a:r>
            <a:r>
              <a:rPr lang="ru-RU" sz="28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71304" y="1058881"/>
            <a:ext cx="9239002" cy="4524315"/>
          </a:xfrm>
          <a:prstGeom prst="rect">
            <a:avLst/>
          </a:prstGeom>
          <a:solidFill>
            <a:srgbClr val="CCECFF"/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1) заявление родителей (законных представителей);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2) </a:t>
            </a:r>
            <a:r>
              <a:rPr lang="ru-RU" alt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ригинал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КОПИЮ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документа,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удостоверяющий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личность 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родителя (законного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представителя), подающего документы;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3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 оригинал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КОПИЯ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свидетельства о рождении ребенка;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4) оригинал и 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КОПИЯ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свидетельства о регистрации ребенка по месту жительства/месту пребывания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(постоянная или временная регистрация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</a:t>
            </a:r>
            <a:r>
              <a:rPr lang="ru-RU" alt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5) оригинал и </a:t>
            </a:r>
            <a:r>
              <a:rPr lang="ru-RU" altLang="ru-RU" sz="2400" b="1" u="sng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копия</a:t>
            </a:r>
            <a:r>
              <a:rPr lang="ru-RU" alt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свидетельства о рождении полнородных и </a:t>
            </a:r>
            <a:r>
              <a:rPr lang="ru-RU" altLang="ru-RU" sz="2400" dirty="0" err="1" smtClean="0">
                <a:solidFill>
                  <a:srgbClr val="000000"/>
                </a:solidFill>
                <a:latin typeface="Bookman Old Style" panose="02050604050505020204" pitchFamily="18" charset="0"/>
              </a:rPr>
              <a:t>неполнородных</a:t>
            </a:r>
            <a:r>
              <a:rPr lang="ru-RU" alt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брата и (или) сестры (в случае использования права преимущественного приёма на обучение)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49583" y="5620588"/>
            <a:ext cx="719050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Дополнительно просим подать согласие на обработку персональных данных*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9586FC5-3FB4-4853-8B47-CC41CE514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4470" y="5132177"/>
            <a:ext cx="1601663" cy="158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2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329" y="2362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Способы подачи документов</a:t>
            </a:r>
            <a:r>
              <a:rPr lang="ru-RU" sz="28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07975" y="960916"/>
            <a:ext cx="9777831" cy="41242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/>
                <a:ea typeface="Times New Roman"/>
              </a:rPr>
              <a:t>- лично в школе</a:t>
            </a: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- через </a:t>
            </a:r>
            <a:r>
              <a:rPr lang="ru-RU" sz="3200" dirty="0">
                <a:latin typeface="Times New Roman"/>
                <a:ea typeface="Times New Roman"/>
              </a:rPr>
              <a:t>портал </a:t>
            </a:r>
            <a:r>
              <a:rPr lang="ru-RU" sz="3200" dirty="0" err="1">
                <a:latin typeface="Times New Roman"/>
                <a:ea typeface="Times New Roman"/>
              </a:rPr>
              <a:t>Госуслуг</a:t>
            </a:r>
            <a:r>
              <a:rPr lang="ru-RU" sz="3200" dirty="0" smtClean="0">
                <a:latin typeface="Times New Roman"/>
                <a:ea typeface="Times New Roman"/>
              </a:rPr>
              <a:t>;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/>
                <a:ea typeface="Times New Roman"/>
              </a:rPr>
              <a:t>-по почте заказным письмом с уведомлением о вручении;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901" y="3253838"/>
            <a:ext cx="9049781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rgbClr val="103E1D"/>
                </a:solidFill>
                <a:latin typeface="Bookman Old Style" panose="02050604050505020204" pitchFamily="18" charset="0"/>
              </a:rPr>
              <a:t>ВАЖНО</a:t>
            </a:r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: </a:t>
            </a:r>
            <a:r>
              <a:rPr lang="ru-RU" sz="2400" dirty="0">
                <a:latin typeface="Bookman Old Style" panose="02050604050505020204" pitchFamily="18" charset="0"/>
              </a:rPr>
              <a:t>после </a:t>
            </a:r>
            <a:r>
              <a:rPr lang="ru-RU" sz="2400" b="1" dirty="0">
                <a:latin typeface="Bookman Old Style" panose="02050604050505020204" pitchFamily="18" charset="0"/>
              </a:rPr>
              <a:t>подачи</a:t>
            </a:r>
            <a:r>
              <a:rPr lang="ru-RU" sz="2400" dirty="0">
                <a:latin typeface="Bookman Old Style" panose="02050604050505020204" pitchFamily="18" charset="0"/>
              </a:rPr>
              <a:t> </a:t>
            </a:r>
            <a:r>
              <a:rPr lang="ru-RU" sz="2400" b="1" dirty="0">
                <a:latin typeface="Bookman Old Style" panose="02050604050505020204" pitchFamily="18" charset="0"/>
              </a:rPr>
              <a:t>заявления</a:t>
            </a:r>
            <a:r>
              <a:rPr lang="ru-RU" sz="2400" dirty="0">
                <a:latin typeface="Bookman Old Style" panose="02050604050505020204" pitchFamily="18" charset="0"/>
              </a:rPr>
              <a:t> </a:t>
            </a:r>
            <a:r>
              <a:rPr lang="ru-RU" sz="2400" b="1" dirty="0">
                <a:latin typeface="Bookman Old Style" panose="02050604050505020204" pitchFamily="18" charset="0"/>
              </a:rPr>
              <a:t>в</a:t>
            </a:r>
            <a:r>
              <a:rPr lang="ru-RU" sz="2400" dirty="0">
                <a:latin typeface="Bookman Old Style" panose="02050604050505020204" pitchFamily="18" charset="0"/>
              </a:rPr>
              <a:t> </a:t>
            </a:r>
            <a:r>
              <a:rPr lang="ru-RU" sz="2400" b="1" dirty="0">
                <a:latin typeface="Bookman Old Style" panose="02050604050505020204" pitchFamily="18" charset="0"/>
              </a:rPr>
              <a:t>электронном</a:t>
            </a:r>
            <a:r>
              <a:rPr lang="ru-RU" sz="2400" dirty="0">
                <a:latin typeface="Bookman Old Style" panose="02050604050505020204" pitchFamily="18" charset="0"/>
              </a:rPr>
              <a:t> </a:t>
            </a:r>
            <a:r>
              <a:rPr lang="ru-RU" sz="2400" b="1" dirty="0">
                <a:latin typeface="Bookman Old Style" panose="02050604050505020204" pitchFamily="18" charset="0"/>
              </a:rPr>
              <a:t>виде</a:t>
            </a:r>
          </a:p>
          <a:p>
            <a:pPr algn="ctr"/>
            <a:r>
              <a:rPr lang="ru-RU" sz="2400" b="1" dirty="0">
                <a:latin typeface="Bookman Old Style" panose="02050604050505020204" pitchFamily="18" charset="0"/>
              </a:rPr>
              <a:t>необходимо </a:t>
            </a:r>
            <a:r>
              <a:rPr lang="ru-RU" sz="2400" dirty="0">
                <a:latin typeface="Bookman Old Style" panose="02050604050505020204" pitchFamily="18" charset="0"/>
              </a:rPr>
              <a:t>представить </a:t>
            </a:r>
            <a:r>
              <a:rPr lang="ru-RU" sz="2400" b="1" dirty="0">
                <a:latin typeface="Bookman Old Style" panose="02050604050505020204" pitchFamily="18" charset="0"/>
              </a:rPr>
              <a:t>оригиналы</a:t>
            </a:r>
            <a:r>
              <a:rPr lang="ru-RU" sz="2400" dirty="0">
                <a:latin typeface="Bookman Old Style" panose="02050604050505020204" pitchFamily="18" charset="0"/>
              </a:rPr>
              <a:t> документов </a:t>
            </a:r>
            <a:r>
              <a:rPr lang="ru-RU" sz="2400" b="1" dirty="0">
                <a:latin typeface="Bookman Old Style" panose="02050604050505020204" pitchFamily="18" charset="0"/>
              </a:rPr>
              <a:t>в</a:t>
            </a:r>
            <a:r>
              <a:rPr lang="ru-RU" sz="2400" dirty="0">
                <a:latin typeface="Bookman Old Style" panose="02050604050505020204" pitchFamily="18" charset="0"/>
              </a:rPr>
              <a:t> </a:t>
            </a:r>
            <a:r>
              <a:rPr lang="ru-RU" sz="2400" b="1" dirty="0">
                <a:latin typeface="Bookman Old Style" panose="02050604050505020204" pitchFamily="18" charset="0"/>
              </a:rPr>
              <a:t>школу</a:t>
            </a:r>
            <a:endParaRPr lang="ru-RU" sz="2400" dirty="0">
              <a:solidFill>
                <a:srgbClr val="103E1D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8E12E06-5246-46F8-8A9C-EE4B807E9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806" y="4120737"/>
            <a:ext cx="1938813" cy="242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329" y="2362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График приёма документов</a:t>
            </a:r>
            <a:r>
              <a:rPr lang="ru-RU" sz="28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60666" y="707886"/>
            <a:ext cx="9846354" cy="610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anose="02050604050505020204" pitchFamily="18" charset="0"/>
              </a:rPr>
              <a:t>По предварительной записи с </a:t>
            </a:r>
            <a:r>
              <a:rPr lang="ru-RU" sz="2800" b="1" u="sng" dirty="0" smtClean="0">
                <a:latin typeface="Bookman Old Style" panose="02050604050505020204" pitchFamily="18" charset="0"/>
              </a:rPr>
              <a:t>01 апреля 2024г.</a:t>
            </a:r>
          </a:p>
          <a:p>
            <a:endParaRPr lang="ru-RU" sz="700" b="1" dirty="0" smtClean="0"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01.04.2024 </a:t>
            </a:r>
            <a:r>
              <a:rPr lang="ru-RU" sz="2400" b="1" dirty="0">
                <a:latin typeface="Bookman Old Style" panose="02050604050505020204" pitchFamily="18" charset="0"/>
              </a:rPr>
              <a:t>г. </a:t>
            </a:r>
            <a:r>
              <a:rPr lang="ru-RU" sz="2400" b="1" dirty="0" smtClean="0">
                <a:latin typeface="Bookman Old Style" panose="02050604050505020204" pitchFamily="18" charset="0"/>
              </a:rPr>
              <a:t>(понедельник) </a:t>
            </a:r>
            <a:r>
              <a:rPr lang="ru-RU" sz="2400" b="1" dirty="0">
                <a:latin typeface="Bookman Old Style" panose="02050604050505020204" pitchFamily="18" charset="0"/>
              </a:rPr>
              <a:t>- </a:t>
            </a:r>
            <a:r>
              <a:rPr lang="ru-RU" sz="2400" b="1" dirty="0" smtClean="0">
                <a:latin typeface="Bookman Old Style" panose="02050604050505020204" pitchFamily="18" charset="0"/>
              </a:rPr>
              <a:t>09.00-17.00</a:t>
            </a:r>
            <a:endParaRPr lang="ru-RU" sz="2400" dirty="0"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02.04.2024г.  (вторник) – 09.00-17-00</a:t>
            </a:r>
            <a:endParaRPr lang="ru-RU" sz="2400" b="1" dirty="0"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03.04.2024г.  (среда) – </a:t>
            </a:r>
            <a:r>
              <a:rPr lang="ru-RU" sz="2400" b="1" dirty="0">
                <a:latin typeface="Bookman Old Style" panose="02050604050505020204" pitchFamily="18" charset="0"/>
              </a:rPr>
              <a:t>09.00-12.30</a:t>
            </a: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04.04.2024г.  (четверг) </a:t>
            </a:r>
            <a:r>
              <a:rPr lang="ru-RU" sz="2400" b="1" dirty="0">
                <a:latin typeface="Bookman Old Style" panose="02050604050505020204" pitchFamily="18" charset="0"/>
              </a:rPr>
              <a:t>– 09.00-12.30</a:t>
            </a: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06.04.2024г. (суббота) - </a:t>
            </a:r>
            <a:r>
              <a:rPr lang="ru-RU" sz="2400" b="1" dirty="0">
                <a:latin typeface="Bookman Old Style" panose="02050604050505020204" pitchFamily="18" charset="0"/>
              </a:rPr>
              <a:t>10.00 – </a:t>
            </a:r>
            <a:r>
              <a:rPr lang="ru-RU" sz="2400" b="1" dirty="0" smtClean="0">
                <a:latin typeface="Bookman Old Style" panose="02050604050505020204" pitchFamily="18" charset="0"/>
              </a:rPr>
              <a:t>13.00</a:t>
            </a: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Далее еженедельно (с 08.04) по </a:t>
            </a:r>
            <a:r>
              <a:rPr lang="ru-RU" sz="2400" b="1" dirty="0">
                <a:latin typeface="Bookman Old Style" panose="02050604050505020204" pitchFamily="18" charset="0"/>
              </a:rPr>
              <a:t>графику:</a:t>
            </a:r>
            <a:br>
              <a:rPr lang="ru-RU" sz="2400" b="1" dirty="0">
                <a:latin typeface="Bookman Old Style" panose="02050604050505020204" pitchFamily="18" charset="0"/>
              </a:rPr>
            </a:br>
            <a:r>
              <a:rPr lang="ru-RU" sz="2400" b="1" dirty="0">
                <a:latin typeface="Bookman Old Style" panose="02050604050505020204" pitchFamily="18" charset="0"/>
              </a:rPr>
              <a:t>(понедельник) - 09.00-12.30</a:t>
            </a: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(</a:t>
            </a:r>
            <a:r>
              <a:rPr lang="ru-RU" sz="2400" b="1" dirty="0">
                <a:latin typeface="Bookman Old Style" panose="02050604050505020204" pitchFamily="18" charset="0"/>
              </a:rPr>
              <a:t>среда) - 09.00-12.30</a:t>
            </a:r>
          </a:p>
          <a:p>
            <a:r>
              <a:rPr lang="ru-RU" sz="2400" b="1" dirty="0" smtClean="0">
                <a:latin typeface="Bookman Old Style" panose="02050604050505020204" pitchFamily="18" charset="0"/>
              </a:rPr>
              <a:t>(</a:t>
            </a:r>
            <a:r>
              <a:rPr lang="ru-RU" sz="2400" b="1" dirty="0">
                <a:latin typeface="Bookman Old Style" panose="02050604050505020204" pitchFamily="18" charset="0"/>
              </a:rPr>
              <a:t>четверг) - 09.00-12.30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Приём </a:t>
            </a:r>
            <a:r>
              <a:rPr lang="ru-RU" sz="2400" dirty="0">
                <a:latin typeface="Bookman Old Style" panose="02050604050505020204" pitchFamily="18" charset="0"/>
              </a:rPr>
              <a:t>документов в указанный период ведётся </a:t>
            </a:r>
            <a:r>
              <a:rPr lang="ru-RU" sz="2400" dirty="0" smtClean="0">
                <a:latin typeface="Bookman Old Style" panose="02050604050505020204" pitchFamily="18" charset="0"/>
              </a:rPr>
              <a:t>или в здании по </a:t>
            </a:r>
            <a:r>
              <a:rPr lang="ru-RU" sz="2400" dirty="0" err="1" smtClean="0">
                <a:latin typeface="Bookman Old Style" panose="02050604050505020204" pitchFamily="18" charset="0"/>
              </a:rPr>
              <a:t>ул.Тургайская</a:t>
            </a:r>
            <a:r>
              <a:rPr lang="ru-RU" sz="2400" dirty="0" smtClean="0">
                <a:latin typeface="Bookman Old Style" panose="02050604050505020204" pitchFamily="18" charset="0"/>
              </a:rPr>
              <a:t> д.5 (основное здание школы) или </a:t>
            </a:r>
            <a:r>
              <a:rPr lang="ru-RU" sz="2400" dirty="0">
                <a:latin typeface="Bookman Old Style" panose="02050604050505020204" pitchFamily="18" charset="0"/>
              </a:rPr>
              <a:t>в кабинете №</a:t>
            </a:r>
            <a:r>
              <a:rPr lang="ru-RU" sz="2400" dirty="0" smtClean="0">
                <a:latin typeface="Bookman Old Style" panose="02050604050505020204" pitchFamily="18" charset="0"/>
              </a:rPr>
              <a:t>6 (</a:t>
            </a:r>
            <a:r>
              <a:rPr lang="ru-RU" sz="2400" dirty="0">
                <a:latin typeface="Bookman Old Style" panose="02050604050505020204" pitchFamily="18" charset="0"/>
              </a:rPr>
              <a:t>здание начальной школы)заместителя директора </a:t>
            </a:r>
          </a:p>
          <a:p>
            <a:pPr algn="ctr"/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b="1" dirty="0" smtClean="0">
                <a:solidFill>
                  <a:srgbClr val="103E1D"/>
                </a:solidFill>
                <a:latin typeface="Bookman Old Style" panose="02050604050505020204" pitchFamily="18" charset="0"/>
              </a:rPr>
              <a:t>Запись проводится по тел. </a:t>
            </a:r>
            <a:r>
              <a:rPr lang="ru-RU" sz="24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245-39-82</a:t>
            </a:r>
          </a:p>
          <a:p>
            <a:r>
              <a:rPr lang="ru-RU" sz="2400" b="1" dirty="0" smtClean="0">
                <a:solidFill>
                  <a:srgbClr val="103E1D"/>
                </a:solidFill>
                <a:latin typeface="Bookman Old Style" panose="02050604050505020204" pitchFamily="18" charset="0"/>
              </a:rPr>
              <a:t>Секретарь учебной части, Боброва Алёна Вячеславовна.</a:t>
            </a:r>
            <a:endParaRPr lang="ru-RU" sz="2000" dirty="0" smtClean="0">
              <a:latin typeface="Bookman Old Style" panose="02050604050505020204" pitchFamily="18" charset="0"/>
            </a:endParaRPr>
          </a:p>
          <a:p>
            <a:r>
              <a:rPr lang="ru-RU" sz="2000" dirty="0" smtClean="0">
                <a:latin typeface="Bookman Old Style" panose="02050604050505020204" pitchFamily="18" charset="0"/>
              </a:rPr>
              <a:t> </a:t>
            </a:r>
            <a:endParaRPr lang="ru-RU" sz="20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04F804C-D111-4AF8-87FC-BAE89BE1D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7020" y="4275117"/>
            <a:ext cx="1821901" cy="230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0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572" y="873534"/>
            <a:ext cx="1186006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4B23"/>
                </a:solidFill>
                <a:latin typeface="Bookman Old Style" panose="02050604050505020204" pitchFamily="18" charset="0"/>
              </a:rPr>
              <a:t>Обучение в начальной школе ведётся по программе </a:t>
            </a:r>
            <a:r>
              <a:rPr lang="ru-RU" sz="2400" b="1" dirty="0">
                <a:solidFill>
                  <a:srgbClr val="004B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«Школа России»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575" y="0"/>
            <a:ext cx="12036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Информация о реализуемой программе:</a:t>
            </a: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5572" y="1544865"/>
            <a:ext cx="11860069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СОВРЕМЕННЫЙ УМК ДЛЯ ОБУЧАЮЩИХСЯ РАЗНОГО УРОВНЯ ПОДГОТОВКИ. ГАРАНТИРОВАН КОМФОРТНЫЙ И РЕЗУЛЬТАТИВНЫЙ ДЛЯ УЧИТЕЛЯ И УЧЕНИКА ПРОЦЕСС ОБУЧЕНИЯ, ВЫСОКИЙ И ПРОЧНЫЙ УРОВЕНЬ ОБУЧЕННОСТИ</a:t>
            </a:r>
            <a:endParaRPr lang="ru-RU" sz="2800" b="1" dirty="0">
              <a:solidFill>
                <a:srgbClr val="103E1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4560" y="4676503"/>
            <a:ext cx="729580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Иностранный язык –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английский</a:t>
            </a:r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– изучается со 2-го класса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5572" y="2913017"/>
            <a:ext cx="1186007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НАЧАЛЬНОЕ ОБУЧЕНИЕ ГЛАВНОЙ ЗАДАЧЕЙ СТАВИТ ОБЩЕЕ РАЗВИТИЕ УЧАЩИХСЯ, КОТОРОЕ ПОНИМАЕТСЯ КАК РАЗВИТИЕ УМА, ВОЛИ, ЧУВСТВ ШКОЛЬНИКОВ И КАК НАДЕЖНАЯ ОСНОВА УСВОЕНИЯ ИМИ ЗНАНИЙ, УМЕНИЙ И НАВЫКОВ.</a:t>
            </a:r>
            <a:endParaRPr lang="ru-RU" sz="2800" b="1" dirty="0">
              <a:solidFill>
                <a:srgbClr val="103E1D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5258A6F-55F6-4B69-B085-AA286796E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5538" y="4168239"/>
            <a:ext cx="1810105" cy="214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00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575" y="1230710"/>
            <a:ext cx="375140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4B23"/>
                </a:solidFill>
                <a:latin typeface="Bookman Old Style" panose="02050604050505020204" pitchFamily="18" charset="0"/>
              </a:rPr>
              <a:t>Начало 1 урока – 8.00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7571" y="282760"/>
            <a:ext cx="10709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Режим обучения в 1 классе</a:t>
            </a:r>
            <a:r>
              <a:rPr lang="ru-RU" sz="2800" b="1" u="sng" dirty="0">
                <a:solidFill>
                  <a:schemeClr val="accent2"/>
                </a:solidFill>
                <a:latin typeface="Bookman Old Style" panose="02050604050505020204" pitchFamily="18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61169" y="2419867"/>
            <a:ext cx="8707071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Равномерное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 распределение периодов обучения и отдыха;</a:t>
            </a:r>
          </a:p>
          <a:p>
            <a:pPr marL="285750" indent="-285750" algn="ctr">
              <a:buFontTx/>
              <a:buChar char="-"/>
            </a:pP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Избегание «</a:t>
            </a: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синдрома </a:t>
            </a:r>
            <a:r>
              <a:rPr lang="en-US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III </a:t>
            </a: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четверти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» - будут организованы дополнительные каникулы для первоклассников</a:t>
            </a:r>
          </a:p>
        </p:txBody>
      </p:sp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236" y="-42836"/>
            <a:ext cx="1986980" cy="198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920021" y="4105388"/>
            <a:ext cx="7448219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С сентября 2020 года организовано ОДНОРАЗОВОЕ бесплатное питания для </a:t>
            </a:r>
          </a:p>
          <a:p>
            <a:pPr algn="ctr"/>
            <a:r>
              <a:rPr lang="ru-RU" sz="24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ВСЕХ учащихся 1-4 классов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19413" y="1243481"/>
            <a:ext cx="431693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5-дневная учебная неделя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75244" y="1243480"/>
            <a:ext cx="178599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4B23"/>
                </a:solidFill>
                <a:latin typeface="Bookman Old Style" panose="02050604050505020204" pitchFamily="18" charset="0"/>
              </a:rPr>
              <a:t>I </a:t>
            </a:r>
            <a:r>
              <a:rPr lang="ru-RU" sz="2400" dirty="0">
                <a:solidFill>
                  <a:srgbClr val="004B23"/>
                </a:solidFill>
                <a:latin typeface="Bookman Old Style" panose="02050604050505020204" pitchFamily="18" charset="0"/>
              </a:rPr>
              <a:t>смена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E1CF8A5-52C4-4B6F-ACAA-AD6E638CC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2029" y="3066175"/>
            <a:ext cx="1756452" cy="188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Требования к внешнему виду обучающихся начальной школы</a:t>
            </a:r>
            <a:r>
              <a:rPr lang="ru-RU" sz="2000" b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:</a:t>
            </a:r>
            <a:endParaRPr lang="ru-RU" sz="3200" b="1" u="sng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218" name="Picture 2" descr="https://avatars.mds.yandex.net/get-pdb/1221543/cf063ba3-6d90-4c85-88c5-10c390cbd822/s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1184"/>
            <a:ext cx="189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ratatum.com/wp-content/uploads/2019/07/75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149" y="1577355"/>
            <a:ext cx="1815851" cy="242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1454726" y="1096228"/>
            <a:ext cx="4572001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ДЕВОЧКИ:</a:t>
            </a:r>
          </a:p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- 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сарафан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 (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юбка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 и 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жилет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) темно-синего цвета с элементами серо-голубой клетки;</a:t>
            </a: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блуза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 неярких тонов: белого, голубого, розового; </a:t>
            </a: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колготки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 однотонные: телесного, черного, белого цветов;  </a:t>
            </a: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туфли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 с закрытой пяткой и носком.</a:t>
            </a:r>
            <a:endParaRPr lang="ru-RU" altLang="ru-RU" sz="2000" dirty="0">
              <a:ln w="0"/>
              <a:solidFill>
                <a:srgbClr val="103E1D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6144491" y="1096228"/>
            <a:ext cx="4281054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Bookman Old Style" panose="02050604050505020204" pitchFamily="18" charset="0"/>
                <a:cs typeface="Times New Roman" pitchFamily="18" charset="0"/>
              </a:rPr>
              <a:t>МАЛЬЧИКИ:</a:t>
            </a: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брюки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 классические, темно-синего цвета;</a:t>
            </a: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жилет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 темно-синий с элементами серо-голубой клетки;</a:t>
            </a: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мужская сорочка 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(рубашка) неярких тонов: белого, голубого, розового;</a:t>
            </a: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галстук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Bookman Old Style" panose="02050604050505020204" pitchFamily="18" charset="0"/>
              </a:rPr>
              <a:t>туфли</a:t>
            </a:r>
            <a:r>
              <a:rPr lang="ru-RU" sz="2000" dirty="0">
                <a:solidFill>
                  <a:srgbClr val="103E1D"/>
                </a:solidFill>
                <a:latin typeface="Bookman Old Style" panose="02050604050505020204" pitchFamily="18" charset="0"/>
              </a:rPr>
              <a:t>.</a:t>
            </a:r>
            <a:endParaRPr lang="ru-RU" altLang="ru-RU" sz="2400" dirty="0">
              <a:ln w="0"/>
              <a:solidFill>
                <a:srgbClr val="103E1D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8640" y="4612574"/>
            <a:ext cx="11164928" cy="46166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Парадная</a:t>
            </a:r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 школьная одежда дополняется белой блузкой/рубашкой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3678" y="5112711"/>
            <a:ext cx="7753350" cy="46166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Спортивная </a:t>
            </a:r>
            <a:r>
              <a:rPr lang="ru-RU" sz="2400" dirty="0">
                <a:solidFill>
                  <a:srgbClr val="103E1D"/>
                </a:solidFill>
                <a:latin typeface="Bookman Old Style" panose="02050604050505020204" pitchFamily="18" charset="0"/>
              </a:rPr>
              <a:t> обувь </a:t>
            </a:r>
            <a:r>
              <a:rPr lang="ru-RU" sz="2400" u="sng" dirty="0">
                <a:solidFill>
                  <a:srgbClr val="103E1D"/>
                </a:solidFill>
                <a:latin typeface="Bookman Old Style" panose="02050604050505020204" pitchFamily="18" charset="0"/>
              </a:rPr>
              <a:t>с </a:t>
            </a:r>
            <a:r>
              <a:rPr lang="ru-RU" sz="2400" b="1" u="sng" dirty="0">
                <a:solidFill>
                  <a:srgbClr val="103E1D"/>
                </a:solidFill>
                <a:latin typeface="Bookman Old Style" panose="02050604050505020204" pitchFamily="18" charset="0"/>
              </a:rPr>
              <a:t>белой подошвой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42DE66D-ED6F-4943-B77F-79432673E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4845" y="5305072"/>
            <a:ext cx="1348723" cy="137278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8753" y="5657671"/>
            <a:ext cx="10306792" cy="1015663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Одежду можно приобрести в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Юниор-центре</a:t>
            </a:r>
          </a:p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(торговый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 </a:t>
            </a:r>
            <a:r>
              <a:rPr lang="ru-RU" sz="2000" b="1" dirty="0" err="1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Сормовское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шоссе, д.20, тел</a:t>
            </a:r>
            <a:r>
              <a:rPr lang="ru-RU" sz="2000" b="1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.(831)246-20-06), </a:t>
            </a:r>
            <a:endParaRPr lang="ru-RU" sz="2000" b="1" dirty="0" smtClean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называя 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номер школы 101, 1 класс </a:t>
            </a:r>
            <a:endParaRPr lang="ru-RU" sz="2000" b="1" u="sng" dirty="0">
              <a:solidFill>
                <a:srgbClr val="103E1D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26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754</Words>
  <Application>Microsoft Office PowerPoint</Application>
  <PresentationFormat>Произвольный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Учитель</cp:lastModifiedBy>
  <cp:revision>199</cp:revision>
  <dcterms:created xsi:type="dcterms:W3CDTF">2020-04-28T21:13:19Z</dcterms:created>
  <dcterms:modified xsi:type="dcterms:W3CDTF">2024-03-19T09:15:30Z</dcterms:modified>
</cp:coreProperties>
</file>